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68" r:id="rId2"/>
    <p:sldId id="287" r:id="rId3"/>
    <p:sldId id="270" r:id="rId4"/>
    <p:sldId id="269" r:id="rId5"/>
    <p:sldId id="258" r:id="rId6"/>
    <p:sldId id="278" r:id="rId7"/>
    <p:sldId id="265" r:id="rId8"/>
    <p:sldId id="276" r:id="rId9"/>
    <p:sldId id="271" r:id="rId10"/>
    <p:sldId id="277" r:id="rId11"/>
    <p:sldId id="286" r:id="rId12"/>
    <p:sldId id="279" r:id="rId13"/>
    <p:sldId id="280" r:id="rId14"/>
    <p:sldId id="281" r:id="rId15"/>
    <p:sldId id="283" r:id="rId16"/>
    <p:sldId id="262" r:id="rId17"/>
    <p:sldId id="261" r:id="rId18"/>
    <p:sldId id="288" r:id="rId19"/>
    <p:sldId id="264" r:id="rId20"/>
    <p:sldId id="285" r:id="rId21"/>
    <p:sldId id="284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yubomir Penev" initials="LP" lastIdx="5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541"/>
    <a:srgbClr val="1428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7" autoAdjust="0"/>
    <p:restoredTop sz="97725"/>
  </p:normalViewPr>
  <p:slideViewPr>
    <p:cSldViewPr snapToGrid="0">
      <p:cViewPr varScale="1">
        <p:scale>
          <a:sx n="87" d="100"/>
          <a:sy n="87" d="100"/>
        </p:scale>
        <p:origin x="126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Please select what best describes you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Sheet1!$A$1:$A$5</c:f>
              <c:strCache>
                <c:ptCount val="5"/>
                <c:pt idx="0">
                  <c:v>Librarian or data manager</c:v>
                </c:pt>
                <c:pt idx="1">
                  <c:v>Student or scientist in biology</c:v>
                </c:pt>
                <c:pt idx="2">
                  <c:v>Data or computer scientist</c:v>
                </c:pt>
                <c:pt idx="3">
                  <c:v>IT specialist, database admin</c:v>
                </c:pt>
                <c:pt idx="4">
                  <c:v>Other</c:v>
                </c:pt>
              </c:strCache>
            </c:strRef>
          </c:cat>
          <c:val>
            <c:numRef>
              <c:f>Sheet1!$B$1:$B$5</c:f>
              <c:numCache>
                <c:formatCode>General</c:formatCode>
                <c:ptCount val="5"/>
                <c:pt idx="0">
                  <c:v>1</c:v>
                </c:pt>
                <c:pt idx="1">
                  <c:v>5</c:v>
                </c:pt>
                <c:pt idx="2">
                  <c:v>2</c:v>
                </c:pt>
                <c:pt idx="3">
                  <c:v>2</c:v>
                </c:pt>
                <c:pt idx="4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39-46B8-B891-EB34A54BFC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391198680"/>
        <c:axId val="391193760"/>
      </c:barChart>
      <c:catAx>
        <c:axId val="3911986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193760"/>
        <c:crosses val="autoZero"/>
        <c:auto val="1"/>
        <c:lblAlgn val="ctr"/>
        <c:lblOffset val="100"/>
        <c:noMultiLvlLbl val="0"/>
      </c:catAx>
      <c:valAx>
        <c:axId val="3911937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1198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gif>
</file>

<file path=ppt/media/image24.png>
</file>

<file path=ppt/media/image25.png>
</file>

<file path=ppt/media/image26.png>
</file>

<file path=ppt/media/image27.tiff>
</file>

<file path=ppt/media/image28.tiff>
</file>

<file path=ppt/media/image29.tiff>
</file>

<file path=ppt/media/image31.png>
</file>

<file path=ppt/media/image32.jpeg>
</file>

<file path=ppt/media/image33.jpeg>
</file>

<file path=ppt/media/image4.tiff>
</file>

<file path=ppt/media/image5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38E298-2EA6-4B59-AE28-8563DCBC82F5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7507D0-4AFA-4AFD-A133-D2B77CFC7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56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bg-BG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B19DD7E-5155-4ACE-A6E8-E99CC613ECF7}" type="slidenum">
              <a:rPr lang="en-US" altLang="en-US" smtClean="0">
                <a:latin typeface="Verdana" panose="020B060403050404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US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164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925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8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829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921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33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084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95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79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49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28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092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0176D-CFF9-444D-A32C-B711466B85DC}" type="datetimeFigureOut">
              <a:rPr lang="en-US" smtClean="0"/>
              <a:t>7/5/2016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9032B-C9F5-43DA-BA0B-876D79C41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980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enev@pensoft.net" TargetMode="External"/><Relationship Id="rId7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7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arpha.pensoft.net/dev/" TargetMode="External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image" Target="../media/image30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tiff"/><Relationship Id="rId5" Type="http://schemas.openxmlformats.org/officeDocument/2006/relationships/image" Target="../media/image28.tiff"/><Relationship Id="rId4" Type="http://schemas.openxmlformats.org/officeDocument/2006/relationships/image" Target="../media/image27.tif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image" Target="../media/image32.jpeg"/><Relationship Id="rId7" Type="http://schemas.openxmlformats.org/officeDocument/2006/relationships/image" Target="../media/image3.emf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3.jpeg"/><Relationship Id="rId9" Type="http://schemas.openxmlformats.org/officeDocument/2006/relationships/image" Target="../media/image34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3152783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/>
              <a:t> </a:t>
            </a:r>
          </a:p>
        </p:txBody>
      </p:sp>
      <p:sp>
        <p:nvSpPr>
          <p:cNvPr id="5123" name="Title 1"/>
          <p:cNvSpPr>
            <a:spLocks noGrp="1"/>
          </p:cNvSpPr>
          <p:nvPr>
            <p:ph type="title"/>
          </p:nvPr>
        </p:nvSpPr>
        <p:spPr>
          <a:xfrm>
            <a:off x="380557" y="1269151"/>
            <a:ext cx="8628635" cy="1143000"/>
          </a:xfrm>
        </p:spPr>
        <p:txBody>
          <a:bodyPr>
            <a:normAutofit fontScale="90000"/>
          </a:bodyPr>
          <a:lstStyle/>
          <a:p>
            <a:pPr algn="ctr"/>
            <a:br>
              <a:rPr lang="bg-BG" sz="31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Online direct import of specimen records from </a:t>
            </a:r>
            <a:r>
              <a:rPr lang="en-US" sz="4000" b="1" dirty="0" err="1">
                <a:solidFill>
                  <a:schemeClr val="bg1"/>
                </a:solidFill>
              </a:rPr>
              <a:t>iDigBio</a:t>
            </a:r>
            <a:r>
              <a:rPr lang="en-US" sz="4000" b="1" dirty="0">
                <a:solidFill>
                  <a:schemeClr val="bg1"/>
                </a:solidFill>
              </a:rPr>
              <a:t> infrastructure into taxonomic manuscripts</a:t>
            </a:r>
            <a:br>
              <a:rPr lang="bg-BG" sz="3600" b="1" dirty="0">
                <a:solidFill>
                  <a:schemeClr val="bg1"/>
                </a:solidFill>
              </a:rPr>
            </a:br>
            <a:r>
              <a:rPr lang="en-GB" sz="3100" b="1" dirty="0">
                <a:solidFill>
                  <a:schemeClr val="bg1"/>
                </a:solidFill>
              </a:rPr>
              <a:t> </a:t>
            </a:r>
            <a:br>
              <a:rPr lang="bg-BG" sz="3100" b="1" dirty="0">
                <a:solidFill>
                  <a:schemeClr val="bg1"/>
                </a:solidFill>
              </a:rPr>
            </a:br>
            <a:endParaRPr lang="bg-BG" sz="2000" b="1" dirty="0">
              <a:solidFill>
                <a:schemeClr val="bg1"/>
              </a:solidFill>
            </a:endParaRPr>
          </a:p>
        </p:txBody>
      </p:sp>
      <p:sp>
        <p:nvSpPr>
          <p:cNvPr id="5124" name="Rectangle 2"/>
          <p:cNvSpPr>
            <a:spLocks noChangeArrowheads="1"/>
          </p:cNvSpPr>
          <p:nvPr/>
        </p:nvSpPr>
        <p:spPr bwMode="auto">
          <a:xfrm>
            <a:off x="787405" y="3581527"/>
            <a:ext cx="7755467" cy="2390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sz="2000" dirty="0" err="1"/>
              <a:t>Lyubomir</a:t>
            </a:r>
            <a:r>
              <a:rPr lang="en-US" sz="2000" dirty="0"/>
              <a:t> </a:t>
            </a:r>
            <a:r>
              <a:rPr lang="en-US" sz="2000" dirty="0" err="1"/>
              <a:t>Penev</a:t>
            </a:r>
            <a:r>
              <a:rPr lang="en-US" sz="2000" dirty="0"/>
              <a:t> , Viktor </a:t>
            </a:r>
            <a:r>
              <a:rPr lang="en-US" sz="2000" dirty="0" err="1"/>
              <a:t>Senderov</a:t>
            </a:r>
            <a:endParaRPr lang="en-US" sz="2000" dirty="0"/>
          </a:p>
          <a:p>
            <a:pPr algn="ctr">
              <a:spcBef>
                <a:spcPct val="0"/>
              </a:spcBef>
              <a:buNone/>
            </a:pPr>
            <a:endParaRPr lang="en-US" sz="2000" dirty="0"/>
          </a:p>
          <a:p>
            <a:pPr algn="ctr">
              <a:spcBef>
                <a:spcPct val="0"/>
              </a:spcBef>
              <a:buNone/>
            </a:pPr>
            <a:r>
              <a:rPr lang="en-US" sz="2000" dirty="0">
                <a:latin typeface="+mj-lt"/>
              </a:rPr>
              <a:t>Institute for Biodiversity and Ecosystem Research, </a:t>
            </a:r>
            <a:r>
              <a:rPr lang="en-GB" sz="2000" dirty="0">
                <a:latin typeface="+mj-lt"/>
              </a:rPr>
              <a:t>Bulgarian Academy of Sciences</a:t>
            </a:r>
            <a:r>
              <a:rPr lang="en-US" sz="2000" dirty="0">
                <a:latin typeface="+mj-lt"/>
              </a:rPr>
              <a:t>, Sofia, Bulgaria &amp; </a:t>
            </a:r>
            <a:r>
              <a:rPr lang="en-US" sz="2000" dirty="0" err="1">
                <a:latin typeface="+mj-lt"/>
              </a:rPr>
              <a:t>Pensoft</a:t>
            </a:r>
            <a:r>
              <a:rPr lang="en-US" sz="2000" dirty="0">
                <a:latin typeface="+mj-lt"/>
              </a:rPr>
              <a:t> Publishers </a:t>
            </a:r>
            <a:br>
              <a:rPr lang="bg-BG" sz="2000" dirty="0">
                <a:latin typeface="+mj-lt"/>
              </a:rPr>
            </a:br>
            <a:r>
              <a:rPr lang="en-US" sz="2000" u="sng" dirty="0">
                <a:latin typeface="+mj-lt"/>
                <a:hlinkClick r:id="rId3"/>
              </a:rPr>
              <a:t>penev@pensoft.net</a:t>
            </a:r>
            <a:endParaRPr lang="en-US" sz="2000" u="sng" dirty="0">
              <a:latin typeface="+mj-lt"/>
            </a:endParaRPr>
          </a:p>
          <a:p>
            <a:pPr algn="ctr">
              <a:spcBef>
                <a:spcPct val="0"/>
              </a:spcBef>
              <a:buNone/>
            </a:pPr>
            <a:endParaRPr lang="en-US" altLang="en-US" sz="2000" b="1" u="sng" baseline="30000" dirty="0">
              <a:latin typeface="+mj-lt"/>
            </a:endParaRPr>
          </a:p>
          <a:p>
            <a:pPr algn="ctr">
              <a:spcBef>
                <a:spcPct val="0"/>
              </a:spcBef>
              <a:buNone/>
            </a:pPr>
            <a:r>
              <a:rPr lang="en-US" sz="2000" dirty="0" err="1"/>
              <a:t>Pensoft</a:t>
            </a:r>
            <a:r>
              <a:rPr lang="en-US" sz="2000" dirty="0"/>
              <a:t> &amp; </a:t>
            </a:r>
            <a:r>
              <a:rPr lang="en-US" sz="2000" dirty="0" err="1"/>
              <a:t>iDigBio</a:t>
            </a:r>
            <a:r>
              <a:rPr lang="en-US" sz="2000" dirty="0"/>
              <a:t> Webinar, 16 June 2015</a:t>
            </a:r>
            <a:endParaRPr lang="bg-BG" altLang="en-US" sz="2000" b="1" baseline="30000" dirty="0">
              <a:latin typeface="+mj-lt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bg-BG" altLang="en-US" sz="1600" b="1" dirty="0">
              <a:latin typeface="Verdana" panose="020B0604030504040204" pitchFamily="34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44453" y="6093199"/>
            <a:ext cx="9061451" cy="0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424" y="6042039"/>
            <a:ext cx="1566888" cy="77607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3" y="6214476"/>
            <a:ext cx="1867275" cy="43121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89111" y="6204742"/>
            <a:ext cx="1337983" cy="48167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9620" y="6204740"/>
            <a:ext cx="1593203" cy="492533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1070391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" y="245370"/>
            <a:ext cx="9144000" cy="579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Where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 to take record IDs from </a:t>
            </a:r>
            <a:r>
              <a:rPr lang="en-US" sz="3800" dirty="0" err="1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iDigBio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?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5761"/>
            <a:ext cx="9097988" cy="521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812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086851" cy="1070391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-301432" y="245370"/>
            <a:ext cx="9773321" cy="579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Where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 to take record IDs from </a:t>
            </a:r>
            <a:r>
              <a:rPr lang="en-US" sz="3800" dirty="0" err="1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iDigBio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? </a:t>
            </a:r>
          </a:p>
        </p:txBody>
      </p:sp>
      <p:pic>
        <p:nvPicPr>
          <p:cNvPr id="8" name="Picture 2" descr="http://arpha.pensoft.net/i/awttips/From_iDigBio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444"/>
          <a:stretch/>
        </p:blipFill>
        <p:spPr bwMode="auto">
          <a:xfrm>
            <a:off x="0" y="1070386"/>
            <a:ext cx="9144000" cy="578761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45074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1070391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87109"/>
            <a:ext cx="9144001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WHY 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import &amp; publish specimen records in this way?</a:t>
            </a:r>
          </a:p>
        </p:txBody>
      </p:sp>
      <p:sp>
        <p:nvSpPr>
          <p:cNvPr id="2" name="Rectangle 1"/>
          <p:cNvSpPr/>
          <p:nvPr/>
        </p:nvSpPr>
        <p:spPr>
          <a:xfrm>
            <a:off x="76117" y="1457662"/>
            <a:ext cx="952589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882" indent="-342882">
              <a:buSzPct val="75000"/>
              <a:buBlip>
                <a:blip r:embed="rId2"/>
              </a:buBlip>
            </a:pPr>
            <a:r>
              <a:rPr lang="en-US" sz="2400" dirty="0"/>
              <a:t>Avoid re-typing errors and save time</a:t>
            </a:r>
          </a:p>
          <a:p>
            <a:pPr marL="342882" indent="-342882">
              <a:buSzPct val="75000"/>
              <a:buBlip>
                <a:blip r:embed="rId2"/>
              </a:buBlip>
            </a:pPr>
            <a:r>
              <a:rPr lang="en-US" sz="2400" dirty="0"/>
              <a:t>Tracking (provenance) information is saved in </a:t>
            </a:r>
            <a:r>
              <a:rPr lang="en-US" sz="2400" i="1" dirty="0" err="1"/>
              <a:t>occurrenceDetails</a:t>
            </a:r>
            <a:endParaRPr lang="en-US" sz="2400" dirty="0"/>
          </a:p>
          <a:p>
            <a:pPr marL="342882" indent="-342882">
              <a:buSzPct val="75000"/>
              <a:buBlip>
                <a:blip r:embed="rId2"/>
              </a:buBlip>
            </a:pPr>
            <a:r>
              <a:rPr lang="en-US" sz="2400" dirty="0"/>
              <a:t>Mobilization, peer-review and publication of small data</a:t>
            </a:r>
          </a:p>
          <a:p>
            <a:pPr marL="342882" indent="-342882">
              <a:buSzPct val="75000"/>
              <a:buBlip>
                <a:blip r:embed="rId2"/>
              </a:buBlip>
            </a:pPr>
            <a:r>
              <a:rPr lang="en-US" sz="2400" dirty="0"/>
              <a:t>Data downloadable anytime as CSV file</a:t>
            </a:r>
          </a:p>
          <a:p>
            <a:pPr marL="342882" indent="-342882">
              <a:buSzPct val="75000"/>
              <a:buBlip>
                <a:blip r:embed="rId2"/>
              </a:buBlip>
            </a:pPr>
            <a:r>
              <a:rPr lang="en-US" sz="2400" dirty="0"/>
              <a:t>Machine-readable and harvestable (from the XML version of the published article)</a:t>
            </a:r>
          </a:p>
          <a:p>
            <a:pPr marL="342882" indent="-342882">
              <a:buSzPct val="75000"/>
              <a:buBlip>
                <a:blip r:embed="rId2"/>
              </a:buBlip>
            </a:pPr>
            <a:r>
              <a:rPr lang="en-US" sz="2400" dirty="0"/>
              <a:t>Automatically exported in Darwin Core Archive</a:t>
            </a:r>
          </a:p>
          <a:p>
            <a:pPr marL="342882" indent="-342882">
              <a:buSzPct val="75000"/>
              <a:buBlip>
                <a:blip r:embed="rId2"/>
              </a:buBlip>
            </a:pPr>
            <a:r>
              <a:rPr lang="en-US" sz="2400" dirty="0"/>
              <a:t>Automatically exported to and indexed by GBIF on the day of the publication</a:t>
            </a:r>
          </a:p>
          <a:p>
            <a:pPr marL="342882" indent="-342882">
              <a:buSzPct val="75000"/>
              <a:buBlip>
                <a:blip r:embed="rId2"/>
              </a:buBlip>
            </a:pPr>
            <a:r>
              <a:rPr lang="en-US" sz="2400" dirty="0"/>
              <a:t>Interoperable in </a:t>
            </a:r>
            <a:r>
              <a:rPr lang="en-US" sz="2400" dirty="0" err="1"/>
              <a:t>DarwinCore</a:t>
            </a:r>
            <a:r>
              <a:rPr lang="en-US" sz="2400" dirty="0"/>
              <a:t> standard</a:t>
            </a:r>
          </a:p>
          <a:p>
            <a:pPr marL="342882" indent="-342882">
              <a:buSzPct val="75000"/>
              <a:buBlip>
                <a:blip r:embed="rId2"/>
              </a:buBlip>
            </a:pPr>
            <a:r>
              <a:rPr lang="en-US" sz="2400" dirty="0"/>
              <a:t>Re-usable (new opportunities for collaboration)</a:t>
            </a:r>
          </a:p>
          <a:p>
            <a:pPr marL="342882" indent="-342882">
              <a:buSzPct val="75000"/>
              <a:buBlip>
                <a:blip r:embed="rId2"/>
              </a:buBlip>
            </a:pPr>
            <a:r>
              <a:rPr lang="en-US" sz="2400" dirty="0"/>
              <a:t>Increase discoverability, visibility, and citation of authors’ work</a:t>
            </a:r>
          </a:p>
          <a:p>
            <a:pPr marL="342882" indent="-342882">
              <a:buSzPct val="75000"/>
              <a:buBlip>
                <a:blip r:embed="rId2"/>
              </a:buBlip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25576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0390"/>
            <a:ext cx="9143999" cy="5787609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/>
          <p:cNvSpPr>
            <a:spLocks noChangeArrowheads="1"/>
          </p:cNvSpPr>
          <p:nvPr/>
        </p:nvSpPr>
        <p:spPr bwMode="auto">
          <a:xfrm>
            <a:off x="4007079" y="3489306"/>
            <a:ext cx="1289304" cy="352489"/>
          </a:xfrm>
          <a:prstGeom prst="ellipse">
            <a:avLst/>
          </a:prstGeom>
          <a:noFill/>
          <a:ln w="25400" algn="ctr">
            <a:solidFill>
              <a:srgbClr val="C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62963" tIns="31481" rIns="62963" bIns="31481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bg-BG" altLang="en-US" sz="1500">
              <a:latin typeface="Verdana" panose="020B060403050404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070391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1" y="3432"/>
            <a:ext cx="9144001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This is how data look like in the </a:t>
            </a: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published paper</a:t>
            </a:r>
          </a:p>
        </p:txBody>
      </p:sp>
    </p:spTree>
    <p:extLst>
      <p:ext uri="{BB962C8B-B14F-4D97-AF65-F5344CB8AC3E}">
        <p14:creationId xmlns:p14="http://schemas.microsoft.com/office/powerpoint/2010/main" val="3180779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>
            <a:spLocks noChangeArrowheads="1"/>
          </p:cNvSpPr>
          <p:nvPr/>
        </p:nvSpPr>
        <p:spPr bwMode="auto">
          <a:xfrm>
            <a:off x="4073067" y="3451598"/>
            <a:ext cx="1289304" cy="352489"/>
          </a:xfrm>
          <a:prstGeom prst="ellipse">
            <a:avLst/>
          </a:prstGeom>
          <a:noFill/>
          <a:ln w="25400" algn="ctr">
            <a:solidFill>
              <a:srgbClr val="C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62963" tIns="31481" rIns="62963" bIns="31481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bg-BG" altLang="en-US" sz="1500">
              <a:latin typeface="Verdana" panose="020B060403050404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1070391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301432" y="245370"/>
            <a:ext cx="9773321" cy="579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Mapping &amp; visualization </a:t>
            </a: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0386"/>
            <a:ext cx="9144000" cy="64272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3135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1070391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-301432" y="245370"/>
            <a:ext cx="9773321" cy="579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Easy export, harvesting &amp; re-use</a:t>
            </a:r>
          </a:p>
        </p:txBody>
      </p:sp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0386"/>
            <a:ext cx="9144000" cy="5818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Oval 8"/>
          <p:cNvSpPr>
            <a:spLocks noChangeArrowheads="1"/>
          </p:cNvSpPr>
          <p:nvPr/>
        </p:nvSpPr>
        <p:spPr bwMode="auto">
          <a:xfrm>
            <a:off x="5708895" y="2584119"/>
            <a:ext cx="2667000" cy="310407"/>
          </a:xfrm>
          <a:prstGeom prst="ellipse">
            <a:avLst/>
          </a:prstGeom>
          <a:noFill/>
          <a:ln w="25400" algn="ctr">
            <a:solidFill>
              <a:srgbClr val="C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62963" tIns="31481" rIns="62963" bIns="31481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bg-BG" altLang="en-US"/>
          </a:p>
        </p:txBody>
      </p:sp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5708997" y="2948367"/>
            <a:ext cx="2657475" cy="310407"/>
          </a:xfrm>
          <a:prstGeom prst="ellipse">
            <a:avLst/>
          </a:prstGeom>
          <a:noFill/>
          <a:ln w="25400" algn="ctr">
            <a:solidFill>
              <a:srgbClr val="C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62963" tIns="31481" rIns="62963" bIns="31481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bg-BG" altLang="en-US"/>
          </a:p>
        </p:txBody>
      </p:sp>
      <p:pic>
        <p:nvPicPr>
          <p:cNvPr id="11" name="Picture 2" descr="gbif_0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2319" y="5943751"/>
            <a:ext cx="1333500" cy="755987"/>
          </a:xfrm>
          <a:prstGeom prst="rect">
            <a:avLst/>
          </a:prstGeom>
          <a:noFill/>
          <a:ln w="9525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/>
          <p:cNvCxnSpPr>
            <a:cxnSpLocks noChangeShapeType="1"/>
          </p:cNvCxnSpPr>
          <p:nvPr/>
        </p:nvCxnSpPr>
        <p:spPr bwMode="auto">
          <a:xfrm>
            <a:off x="8390187" y="2881465"/>
            <a:ext cx="452439" cy="3016251"/>
          </a:xfrm>
          <a:prstGeom prst="straightConnector1">
            <a:avLst/>
          </a:prstGeom>
          <a:noFill/>
          <a:ln w="50800" algn="ctr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3" name="Picture 21" descr="EOL_Brochure 3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319" y="5867554"/>
            <a:ext cx="1765300" cy="909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Straight Arrow Connector 13"/>
          <p:cNvCxnSpPr>
            <a:cxnSpLocks noChangeShapeType="1"/>
          </p:cNvCxnSpPr>
          <p:nvPr/>
        </p:nvCxnSpPr>
        <p:spPr bwMode="auto">
          <a:xfrm flipH="1">
            <a:off x="5196136" y="3311524"/>
            <a:ext cx="755325" cy="2565555"/>
          </a:xfrm>
          <a:prstGeom prst="straightConnector1">
            <a:avLst/>
          </a:prstGeom>
          <a:noFill/>
          <a:ln w="50800" algn="ctr">
            <a:solidFill>
              <a:srgbClr val="C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725462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2426676"/>
            <a:ext cx="9144000" cy="1070391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-314661" y="2672048"/>
            <a:ext cx="9773321" cy="579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chemeClr val="bg1"/>
                </a:solidFill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5691726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1494692"/>
            <a:ext cx="9054839" cy="5002823"/>
            <a:chOff x="361873" y="208676"/>
            <a:chExt cx="11633702" cy="6354331"/>
          </a:xfrm>
        </p:grpSpPr>
        <p:pic>
          <p:nvPicPr>
            <p:cNvPr id="1026" name="Picture 2" descr="https://documents.lucidchart.com/documents/a5ac8963-d111-4edd-81ae-17bbcd6aeadb/pages/0_0?a=267&amp;x=128&amp;y=172&amp;w=704&amp;h=176&amp;store=1&amp;accept=image%2F*&amp;auth=LCA%20351f1d44fc86e3084b54c4b0b8c4964193c14c7c-ts%3D1465991105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1873" y="208676"/>
              <a:ext cx="11633702" cy="2276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DataONE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5391" y="2542726"/>
              <a:ext cx="2000250" cy="476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http://3.bp.blogspot.com/-Wpp0vCJQDHo/U_ZMorXEynI/AAAAAAAAA7Y/Y-f-3brn99k/s1600/GBIF_logo_short_form.gif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1742" y="3018976"/>
              <a:ext cx="1727547" cy="16778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US LTER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1742" y="4906066"/>
              <a:ext cx="1656941" cy="16569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22033" y="2780850"/>
              <a:ext cx="4557216" cy="2509108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891660" y="2780850"/>
              <a:ext cx="3902035" cy="2343411"/>
            </a:xfrm>
            <a:prstGeom prst="rect">
              <a:avLst/>
            </a:prstGeom>
          </p:spPr>
        </p:pic>
      </p:grpSp>
      <p:sp>
        <p:nvSpPr>
          <p:cNvPr id="9" name="Rectangle 8"/>
          <p:cNvSpPr/>
          <p:nvPr/>
        </p:nvSpPr>
        <p:spPr>
          <a:xfrm>
            <a:off x="0" y="0"/>
            <a:ext cx="9144000" cy="1070391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1591" y="49821"/>
            <a:ext cx="9112409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Can we generate and import an </a:t>
            </a: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entire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 </a:t>
            </a: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manuscript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186485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2426676"/>
            <a:ext cx="9144000" cy="1070391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-314661" y="2672048"/>
            <a:ext cx="9773321" cy="579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chemeClr val="bg1"/>
                </a:solidFill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665414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SzPct val="75000"/>
              <a:buBlip>
                <a:blip r:embed="rId2"/>
              </a:buBlip>
            </a:pPr>
            <a:r>
              <a:rPr lang="en-US" dirty="0">
                <a:hlinkClick r:id="rId3"/>
              </a:rPr>
              <a:t>http://arpha.pensoft.net/dev/</a:t>
            </a:r>
            <a:endParaRPr lang="en-US" dirty="0"/>
          </a:p>
          <a:p>
            <a:pPr>
              <a:buSzPct val="75000"/>
              <a:buBlip>
                <a:blip r:embed="rId2"/>
              </a:buBlip>
            </a:pPr>
            <a:endParaRPr lang="en-US" dirty="0"/>
          </a:p>
          <a:p>
            <a:pPr>
              <a:buSzPct val="75000"/>
              <a:buBlip>
                <a:blip r:embed="rId2"/>
              </a:buBlip>
            </a:pPr>
            <a:r>
              <a:rPr lang="en-US" dirty="0"/>
              <a:t>Allows to import different types of manuscripts from XML. E.g.:</a:t>
            </a:r>
          </a:p>
          <a:p>
            <a:pPr lvl="1">
              <a:buClr>
                <a:srgbClr val="92D050"/>
              </a:buClr>
              <a:buSzPct val="75000"/>
            </a:pPr>
            <a:r>
              <a:rPr lang="en-US" dirty="0"/>
              <a:t>Software Description</a:t>
            </a:r>
          </a:p>
          <a:p>
            <a:pPr lvl="1">
              <a:buClr>
                <a:srgbClr val="92D050"/>
              </a:buClr>
              <a:buSzPct val="75000"/>
            </a:pPr>
            <a:r>
              <a:rPr lang="en-US" dirty="0"/>
              <a:t>Taxonomic Paper</a:t>
            </a:r>
          </a:p>
          <a:p>
            <a:pPr lvl="1">
              <a:buClr>
                <a:srgbClr val="92D050"/>
              </a:buClr>
              <a:buSzPct val="75000"/>
            </a:pPr>
            <a:r>
              <a:rPr lang="en-US" dirty="0"/>
              <a:t>Data paper</a:t>
            </a:r>
          </a:p>
          <a:p>
            <a:pPr>
              <a:buSzPct val="75000"/>
              <a:buBlip>
                <a:blip r:embed="rId2"/>
              </a:buBlip>
            </a:pPr>
            <a:endParaRPr lang="en-US" dirty="0"/>
          </a:p>
          <a:p>
            <a:pPr>
              <a:buSzPct val="75000"/>
              <a:buBlip>
                <a:blip r:embed="rId2"/>
              </a:buBlip>
            </a:pPr>
            <a:r>
              <a:rPr lang="en-US" dirty="0"/>
              <a:t>For collaborations please contact us at </a:t>
            </a:r>
            <a:r>
              <a:rPr lang="en-US" dirty="0">
                <a:solidFill>
                  <a:schemeClr val="accent1"/>
                </a:solidFill>
              </a:rPr>
              <a:t>info@pensoft.net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9144000" cy="1070391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245371"/>
            <a:ext cx="9144000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For developers and data managers: </a:t>
            </a:r>
            <a:r>
              <a:rPr lang="en-US" sz="3800" dirty="0" err="1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Pensoft</a:t>
            </a: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1655949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1276357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7635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Poll results</a:t>
            </a:r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0536319"/>
              </p:ext>
            </p:extLst>
          </p:nvPr>
        </p:nvGraphicFramePr>
        <p:xfrm>
          <a:off x="0" y="1276357"/>
          <a:ext cx="9144000" cy="55816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16524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75000"/>
              <a:buBlip>
                <a:blip r:embed="rId2"/>
              </a:buBlip>
            </a:pPr>
            <a:r>
              <a:rPr lang="en-US" dirty="0" err="1"/>
              <a:t>Pensoft</a:t>
            </a:r>
            <a:r>
              <a:rPr lang="en-US" dirty="0"/>
              <a:t> developers team</a:t>
            </a:r>
          </a:p>
          <a:p>
            <a:pPr>
              <a:buSzPct val="75000"/>
              <a:buBlip>
                <a:blip r:embed="rId2"/>
              </a:buBlip>
            </a:pPr>
            <a:r>
              <a:rPr lang="en-US" dirty="0"/>
              <a:t>European Commission: EUBON FP7 Project</a:t>
            </a:r>
          </a:p>
          <a:p>
            <a:pPr>
              <a:buSzPct val="75000"/>
              <a:buBlip>
                <a:blip r:embed="rId2"/>
              </a:buBlip>
            </a:pPr>
            <a:r>
              <a:rPr lang="en-US" dirty="0"/>
              <a:t>European Commission: PhD Financed through the EU Marie-</a:t>
            </a:r>
            <a:r>
              <a:rPr lang="en-US" dirty="0" err="1"/>
              <a:t>Sklodovska</a:t>
            </a:r>
            <a:r>
              <a:rPr lang="en-US" dirty="0"/>
              <a:t>-Curie Program Grant Agreement Nr.</a:t>
            </a:r>
            <a:r>
              <a:rPr lang="en-US" b="1" dirty="0"/>
              <a:t> </a:t>
            </a:r>
            <a:r>
              <a:rPr lang="en-US" dirty="0"/>
              <a:t>642241</a:t>
            </a:r>
          </a:p>
          <a:p>
            <a:pPr>
              <a:buSzPct val="75000"/>
              <a:buBlip>
                <a:blip r:embed="rId2"/>
              </a:buBlip>
            </a:pPr>
            <a:r>
              <a:rPr lang="en-US" dirty="0" err="1"/>
              <a:t>Slavena</a:t>
            </a:r>
            <a:r>
              <a:rPr lang="en-US" dirty="0"/>
              <a:t> Peneva (drawings and design)</a:t>
            </a:r>
          </a:p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4"/>
            <a:ext cx="9144000" cy="1070387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-258400" y="245370"/>
            <a:ext cx="9773321" cy="579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Our sincere thanks are due to</a:t>
            </a:r>
            <a:endParaRPr lang="en-US" sz="3800" dirty="0">
              <a:solidFill>
                <a:srgbClr val="FFC000"/>
              </a:solidFill>
              <a:latin typeface="+mj-lt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377179" y="5187462"/>
            <a:ext cx="8502161" cy="1424715"/>
            <a:chOff x="-685799" y="4903438"/>
            <a:chExt cx="10790819" cy="160285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685799" y="5856464"/>
              <a:ext cx="1593203" cy="492533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34814" y="4903438"/>
              <a:ext cx="1445561" cy="1445561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07782" y="5699170"/>
              <a:ext cx="1555767" cy="80712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71911" y="5797417"/>
              <a:ext cx="1847183" cy="591099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827457" y="5521708"/>
              <a:ext cx="2277563" cy="8199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7986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494158" y="458426"/>
            <a:ext cx="6900863" cy="892552"/>
          </a:xfrm>
          <a:prstGeom prst="rect">
            <a:avLst/>
          </a:prstGeom>
        </p:spPr>
        <p:txBody>
          <a:bodyPr>
            <a:spAutoFit/>
          </a:bodyPr>
          <a:lstStyle/>
          <a:p>
            <a:pPr marL="534961" indent="-534961">
              <a:spcBef>
                <a:spcPct val="40000"/>
              </a:spcBef>
              <a:buClr>
                <a:schemeClr val="bg2"/>
              </a:buClr>
              <a:buSzPct val="200000"/>
              <a:defRPr/>
            </a:pPr>
            <a:r>
              <a:rPr lang="en-US" sz="5200" b="1" dirty="0"/>
              <a:t>I            </a:t>
            </a:r>
            <a:r>
              <a:rPr lang="bg-BG" sz="5200" b="1" dirty="0" err="1"/>
              <a:t>Open</a:t>
            </a:r>
            <a:r>
              <a:rPr lang="bg-BG" sz="5200" b="1" dirty="0"/>
              <a:t> </a:t>
            </a:r>
            <a:r>
              <a:rPr lang="en-US" sz="5200" b="1" dirty="0"/>
              <a:t>Science</a:t>
            </a:r>
            <a:r>
              <a:rPr lang="bg-BG" sz="5200" b="1" dirty="0"/>
              <a:t>!</a:t>
            </a:r>
            <a:endParaRPr lang="en-US" sz="5200" b="1" dirty="0"/>
          </a:p>
        </p:txBody>
      </p:sp>
      <p:pic>
        <p:nvPicPr>
          <p:cNvPr id="106499" name="Picture 3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1725" y="-1492745"/>
            <a:ext cx="1018413" cy="9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6500" name="Rectangle 9"/>
          <p:cNvSpPr>
            <a:spLocks noChangeArrowheads="1"/>
          </p:cNvSpPr>
          <p:nvPr/>
        </p:nvSpPr>
        <p:spPr bwMode="auto">
          <a:xfrm>
            <a:off x="5370513" y="5283206"/>
            <a:ext cx="718466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500">
                <a:solidFill>
                  <a:schemeClr val="bg1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PLAZI</a:t>
            </a:r>
            <a:endParaRPr lang="bg-BG" altLang="en-US" sz="1500">
              <a:solidFill>
                <a:schemeClr val="bg1"/>
              </a:solidFill>
              <a:latin typeface="Verdana" panose="020B0604030504040204" pitchFamily="34" charset="0"/>
              <a:ea typeface="MS PGothic" panose="020B0600070205080204" pitchFamily="34" charset="-128"/>
            </a:endParaRP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1600207" y="1362053"/>
            <a:ext cx="5848351" cy="4650571"/>
            <a:chOff x="1641764" y="1787438"/>
            <a:chExt cx="5413663" cy="4540625"/>
          </a:xfrm>
        </p:grpSpPr>
        <p:pic>
          <p:nvPicPr>
            <p:cNvPr id="106502" name="Picture 5" descr="Thank you for your attention.jp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41764" y="1787438"/>
              <a:ext cx="5413663" cy="4540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6503" name="Picture 2" descr="BDJ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67791" y="5634073"/>
              <a:ext cx="2244436" cy="670953"/>
            </a:xfrm>
            <a:prstGeom prst="rect">
              <a:avLst/>
            </a:prstGeom>
            <a:noFill/>
            <a:ln w="444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11" name="Straight Connector 10"/>
          <p:cNvCxnSpPr/>
          <p:nvPr/>
        </p:nvCxnSpPr>
        <p:spPr>
          <a:xfrm>
            <a:off x="44453" y="6093199"/>
            <a:ext cx="9061451" cy="0"/>
          </a:xfrm>
          <a:prstGeom prst="line">
            <a:avLst/>
          </a:prstGeom>
          <a:ln>
            <a:solidFill>
              <a:srgbClr val="11154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424" y="6042039"/>
            <a:ext cx="1566888" cy="77607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3" y="6214476"/>
            <a:ext cx="1867275" cy="43121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663" y="6204742"/>
            <a:ext cx="1337983" cy="48167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09858" y="6204740"/>
            <a:ext cx="1593203" cy="4925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83822" y="121392"/>
            <a:ext cx="1129215" cy="106136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9155" y="4"/>
            <a:ext cx="7505701" cy="958851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152" y="6"/>
            <a:ext cx="7505701" cy="911225"/>
          </a:xfrm>
          <a:solidFill>
            <a:srgbClr val="111541"/>
          </a:solidFill>
          <a:ln>
            <a:noFill/>
          </a:ln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altLang="en-US" sz="3600" dirty="0">
                <a:solidFill>
                  <a:srgbClr val="FFC000"/>
                </a:solidFill>
              </a:rPr>
              <a:t>Data deluge</a:t>
            </a:r>
            <a:r>
              <a:rPr lang="en-US" altLang="en-US" sz="3600" dirty="0">
                <a:solidFill>
                  <a:schemeClr val="bg1"/>
                </a:solidFill>
              </a:rPr>
              <a:t>: </a:t>
            </a:r>
            <a:r>
              <a:rPr lang="en-US" altLang="en-US" sz="3600">
                <a:solidFill>
                  <a:schemeClr val="bg1"/>
                </a:solidFill>
              </a:rPr>
              <a:t>We now sample </a:t>
            </a:r>
            <a:r>
              <a:rPr lang="en-US" altLang="en-US" sz="3600" dirty="0">
                <a:solidFill>
                  <a:schemeClr val="bg1"/>
                </a:solidFill>
              </a:rPr>
              <a:t>more data than we can digest (analyze, publish &amp; use)</a:t>
            </a:r>
            <a:endParaRPr lang="bg-BG" sz="3400" dirty="0">
              <a:solidFill>
                <a:schemeClr val="bg1"/>
              </a:solidFill>
            </a:endParaRPr>
          </a:p>
        </p:txBody>
      </p:sp>
      <p:pic>
        <p:nvPicPr>
          <p:cNvPr id="7171" name="Picture 2" descr="1-0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51" y="1001886"/>
            <a:ext cx="7505700" cy="5899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2" name="Rectangle 3"/>
          <p:cNvSpPr>
            <a:spLocks noChangeArrowheads="1"/>
          </p:cNvSpPr>
          <p:nvPr/>
        </p:nvSpPr>
        <p:spPr bwMode="auto">
          <a:xfrm>
            <a:off x="5245727" y="6543577"/>
            <a:ext cx="1762021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Lucida Sans Unicode" panose="020B0602030504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Lucida Sans Unicode" panose="020B0602030504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Lucida Sans Unicode" panose="020B0602030504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Lucida Sans Unicode" panose="020B0602030504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800" dirty="0">
                <a:solidFill>
                  <a:srgbClr val="FFC000"/>
                </a:solidFill>
                <a:latin typeface="Verdana" panose="020B0604030504040204" pitchFamily="34" charset="0"/>
              </a:rPr>
              <a:t>Drawings: </a:t>
            </a:r>
            <a:r>
              <a:rPr lang="en-US" altLang="en-US" sz="800" dirty="0" err="1">
                <a:solidFill>
                  <a:srgbClr val="FFC000"/>
                </a:solidFill>
                <a:latin typeface="Verdana" panose="020B0604030504040204" pitchFamily="34" charset="0"/>
              </a:rPr>
              <a:t>slavenapeneva.com</a:t>
            </a:r>
            <a:endParaRPr lang="bg-BG" altLang="en-US" sz="800" dirty="0">
              <a:solidFill>
                <a:srgbClr val="FFC000"/>
              </a:solidFill>
              <a:latin typeface="Verdana" panose="020B060403050404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1523998" y="4"/>
            <a:ext cx="2271860" cy="6901031"/>
          </a:xfrm>
          <a:prstGeom prst="rect">
            <a:avLst/>
          </a:prstGeom>
          <a:solidFill>
            <a:srgbClr val="111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396143" y="6"/>
            <a:ext cx="2271863" cy="6901031"/>
          </a:xfrm>
          <a:prstGeom prst="rect">
            <a:avLst/>
          </a:prstGeom>
          <a:solidFill>
            <a:srgbClr val="1115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911" y="4259187"/>
            <a:ext cx="3365500" cy="2082512"/>
          </a:xfrm>
        </p:spPr>
        <p:txBody>
          <a:bodyPr rtlCol="0">
            <a:normAutofit fontScale="25000" lnSpcReduction="20000"/>
          </a:bodyPr>
          <a:lstStyle/>
          <a:p>
            <a:pPr marL="514326" indent="-514326">
              <a:buSzPct val="75000"/>
              <a:buNone/>
              <a:defRPr/>
            </a:pPr>
            <a:endParaRPr lang="en-US" dirty="0"/>
          </a:p>
          <a:p>
            <a:pPr>
              <a:buSzPct val="75000"/>
              <a:buBlip>
                <a:blip r:embed="rId2"/>
              </a:buBlip>
              <a:defRPr/>
            </a:pPr>
            <a:endParaRPr lang="en-US" dirty="0"/>
          </a:p>
          <a:p>
            <a:pPr>
              <a:buClr>
                <a:srgbClr val="50B334"/>
              </a:buClr>
              <a:buSzPct val="75000"/>
              <a:buBlip>
                <a:blip r:embed="rId2"/>
              </a:buBlip>
              <a:defRPr/>
            </a:pPr>
            <a:r>
              <a:rPr lang="en-US" sz="11200" dirty="0"/>
              <a:t> Data import</a:t>
            </a:r>
          </a:p>
          <a:p>
            <a:pPr>
              <a:buClr>
                <a:srgbClr val="50B334"/>
              </a:buClr>
              <a:buSzPct val="75000"/>
              <a:buBlip>
                <a:blip r:embed="rId2"/>
              </a:buBlip>
              <a:defRPr/>
            </a:pPr>
            <a:r>
              <a:rPr lang="en-US" sz="11200" dirty="0"/>
              <a:t> Authoring</a:t>
            </a:r>
          </a:p>
          <a:p>
            <a:pPr>
              <a:buClr>
                <a:srgbClr val="50B334"/>
              </a:buClr>
              <a:buSzPct val="75000"/>
              <a:buBlip>
                <a:blip r:embed="rId2"/>
              </a:buBlip>
              <a:defRPr/>
            </a:pPr>
            <a:r>
              <a:rPr lang="en-US" sz="11200" dirty="0"/>
              <a:t> Peer-review</a:t>
            </a:r>
          </a:p>
          <a:p>
            <a:pPr>
              <a:buClr>
                <a:srgbClr val="50B334"/>
              </a:buClr>
              <a:buSzPct val="75000"/>
              <a:buBlip>
                <a:blip r:embed="rId2"/>
              </a:buBlip>
              <a:defRPr/>
            </a:pPr>
            <a:r>
              <a:rPr lang="en-US" sz="11200" dirty="0"/>
              <a:t> Publication</a:t>
            </a:r>
          </a:p>
          <a:p>
            <a:pPr>
              <a:buClr>
                <a:srgbClr val="50B334"/>
              </a:buClr>
              <a:buSzPct val="75000"/>
              <a:buBlip>
                <a:blip r:embed="rId2"/>
              </a:buBlip>
              <a:defRPr/>
            </a:pPr>
            <a:r>
              <a:rPr lang="en-US" sz="11200" dirty="0"/>
              <a:t> Dissemination </a:t>
            </a:r>
            <a:br>
              <a:rPr lang="en-US" sz="11200" dirty="0"/>
            </a:br>
            <a:r>
              <a:rPr lang="en-US" sz="4400" dirty="0"/>
              <a:t>	</a:t>
            </a:r>
            <a:endParaRPr lang="bg-BG" sz="4400" dirty="0"/>
          </a:p>
        </p:txBody>
      </p:sp>
      <p:sp>
        <p:nvSpPr>
          <p:cNvPr id="11269" name="Rectangle 4"/>
          <p:cNvSpPr>
            <a:spLocks noChangeArrowheads="1"/>
          </p:cNvSpPr>
          <p:nvPr/>
        </p:nvSpPr>
        <p:spPr bwMode="auto">
          <a:xfrm>
            <a:off x="4071203" y="2395551"/>
            <a:ext cx="100160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6000" b="1" dirty="0">
                <a:solidFill>
                  <a:schemeClr val="tx2">
                    <a:lumMod val="75000"/>
                  </a:schemeClr>
                </a:solidFill>
                <a:latin typeface="Verdana" charset="0"/>
                <a:ea typeface="ＭＳ Ｐゴシック" charset="0"/>
                <a:cs typeface="ＭＳ Ｐゴシック" charset="0"/>
              </a:rPr>
              <a:t>+</a:t>
            </a:r>
            <a:endParaRPr lang="bg-BG" sz="5400" b="1" dirty="0">
              <a:solidFill>
                <a:schemeClr val="tx2">
                  <a:lumMod val="75000"/>
                </a:schemeClr>
              </a:solidFill>
              <a:latin typeface="Verdana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7654" name="Rectangle 1"/>
          <p:cNvSpPr>
            <a:spLocks noChangeArrowheads="1"/>
          </p:cNvSpPr>
          <p:nvPr/>
        </p:nvSpPr>
        <p:spPr bwMode="auto">
          <a:xfrm>
            <a:off x="112713" y="323850"/>
            <a:ext cx="88646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000">
                <a:solidFill>
                  <a:srgbClr val="FFFFFF"/>
                </a:solidFill>
                <a:latin typeface="Arial" panose="020B0604020202020204" pitchFamily="34" charset="0"/>
              </a:rPr>
              <a:t>Next-Gen taxonomy requires Next-Gen publishing </a:t>
            </a:r>
            <a:endParaRPr lang="en-US" altLang="en-US" sz="3000">
              <a:solidFill>
                <a:srgbClr val="FFFFFF"/>
              </a:solidFill>
              <a:latin typeface="Verdana" panose="020B060403050404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196122" y="5098540"/>
            <a:ext cx="334356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SzPct val="100000"/>
              <a:defRPr/>
            </a:pPr>
            <a:r>
              <a:rPr lang="en-US" sz="2800" dirty="0">
                <a:solidFill>
                  <a:srgbClr val="50B334"/>
                </a:solidFill>
                <a:ea typeface="ＭＳ Ｐゴシック" charset="0"/>
                <a:cs typeface="ＭＳ Ｐゴシック" charset="0"/>
              </a:rPr>
              <a:t>All within a single online collaborative platform!</a:t>
            </a:r>
            <a:endParaRPr lang="bg-BG" sz="2800" dirty="0">
              <a:solidFill>
                <a:srgbClr val="50B334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9144000" cy="1276357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-1" y="104778"/>
            <a:ext cx="9144001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ARPHA Writing Tool 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&amp;</a:t>
            </a: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 </a:t>
            </a:r>
            <a:r>
              <a:rPr lang="en-US" sz="3800" dirty="0">
                <a:solidFill>
                  <a:srgbClr val="FFC000"/>
                </a:solidFill>
                <a:ea typeface="ＭＳ Ｐゴシック" charset="0"/>
                <a:cs typeface="ＭＳ Ｐゴシック" charset="0"/>
              </a:rPr>
              <a:t>Biodiversity Data Journal</a:t>
            </a:r>
            <a:r>
              <a:rPr lang="en-US" sz="3800" dirty="0">
                <a:solidFill>
                  <a:schemeClr val="bg1"/>
                </a:solidFill>
                <a:ea typeface="ＭＳ Ｐゴシック" charset="0"/>
                <a:cs typeface="ＭＳ Ｐゴシック" charset="0"/>
              </a:rPr>
              <a:t> 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facilitate data publishing &amp; re-use</a:t>
            </a:r>
            <a:endParaRPr lang="en-US" sz="3800" dirty="0">
              <a:solidFill>
                <a:srgbClr val="FFFFFF"/>
              </a:solidFill>
              <a:latin typeface="+mj-lt"/>
              <a:ea typeface="ＭＳ Ｐゴシック" charset="0"/>
              <a:cs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91" y="1613990"/>
            <a:ext cx="3543407" cy="28898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389" y="1613993"/>
            <a:ext cx="3249301" cy="3384809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437529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862146" y="1002323"/>
            <a:ext cx="386861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fictionalized workflow presents the flow of information content about biodiversity specimens or biodiversity occurrences from the data portals GBIF, BOLD Systems, </a:t>
            </a:r>
            <a:r>
              <a:rPr lang="en-US" dirty="0" err="1"/>
              <a:t>iDigBio</a:t>
            </a:r>
            <a:r>
              <a:rPr lang="en-US" dirty="0"/>
              <a:t>, and </a:t>
            </a:r>
            <a:r>
              <a:rPr lang="en-US" dirty="0" err="1"/>
              <a:t>PlutoF</a:t>
            </a:r>
            <a:r>
              <a:rPr lang="en-US" dirty="0"/>
              <a:t>, through user-interface elements in ARPHA to </a:t>
            </a:r>
            <a:r>
              <a:rPr lang="en-US" dirty="0" err="1"/>
              <a:t>textualized</a:t>
            </a:r>
            <a:r>
              <a:rPr lang="en-US" dirty="0"/>
              <a:t> content in a research manuscript in Biodiversity Data Journal.</a:t>
            </a:r>
          </a:p>
          <a:p>
            <a:endParaRPr lang="en-US" dirty="0"/>
          </a:p>
          <a:p>
            <a:r>
              <a:rPr lang="en-US" dirty="0"/>
              <a:t>In the next few slides, we illustrate the workflow using the example of </a:t>
            </a:r>
            <a:r>
              <a:rPr lang="en-US" dirty="0" err="1"/>
              <a:t>iDigBio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8503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572677" y="34627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Step 1: 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"/>
            <a:ext cx="9144000" cy="1250302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-1" y="104778"/>
            <a:ext cx="9144001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Step 1: 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Start a taxonomic manuscript in ARPHA, and open a taxon treatment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50303"/>
            <a:ext cx="9144000" cy="559897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cxnSp>
        <p:nvCxnSpPr>
          <p:cNvPr id="8" name="Straight Arrow Connector 7"/>
          <p:cNvCxnSpPr/>
          <p:nvPr/>
        </p:nvCxnSpPr>
        <p:spPr>
          <a:xfrm flipH="1">
            <a:off x="1097784" y="3191119"/>
            <a:ext cx="274637" cy="355600"/>
          </a:xfrm>
          <a:prstGeom prst="straightConnector1">
            <a:avLst/>
          </a:prstGeom>
          <a:ln w="63500" cap="rnd">
            <a:solidFill>
              <a:srgbClr val="C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1746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Step 1: 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1239715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" y="104779"/>
            <a:ext cx="9144000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Step 2a: 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Click at the </a:t>
            </a: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Materials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 section within the treatment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9714"/>
            <a:ext cx="9144000" cy="5618285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cxnSp>
        <p:nvCxnSpPr>
          <p:cNvPr id="11" name="Straight Arrow Connector 10"/>
          <p:cNvCxnSpPr/>
          <p:nvPr/>
        </p:nvCxnSpPr>
        <p:spPr>
          <a:xfrm flipH="1">
            <a:off x="1226876" y="4152036"/>
            <a:ext cx="274637" cy="355600"/>
          </a:xfrm>
          <a:prstGeom prst="straightConnector1">
            <a:avLst/>
          </a:prstGeom>
          <a:ln w="63500" cap="rnd">
            <a:solidFill>
              <a:srgbClr val="C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5789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" y="66678"/>
            <a:ext cx="9144000" cy="1152523"/>
          </a:xfrm>
          <a:prstGeom prst="rect">
            <a:avLst/>
          </a:prstGeom>
          <a:solidFill>
            <a:schemeClr val="tx2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29701" name="Rectangle 5"/>
          <p:cNvSpPr>
            <a:spLocks noChangeArrowheads="1"/>
          </p:cNvSpPr>
          <p:nvPr/>
        </p:nvSpPr>
        <p:spPr bwMode="auto">
          <a:xfrm>
            <a:off x="0" y="0"/>
            <a:ext cx="9144000" cy="1305846"/>
          </a:xfrm>
          <a:prstGeom prst="rect">
            <a:avLst/>
          </a:prstGeom>
          <a:solidFill>
            <a:srgbClr val="111541"/>
          </a:solidFill>
          <a:ln>
            <a:noFill/>
          </a:ln>
          <a:extLst/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800" dirty="0">
                <a:solidFill>
                  <a:srgbClr val="FFC000"/>
                </a:solidFill>
                <a:latin typeface="+mj-lt"/>
              </a:rPr>
              <a:t>Step 2b</a:t>
            </a:r>
            <a:r>
              <a:rPr lang="en-US" altLang="en-US" sz="3800" dirty="0">
                <a:solidFill>
                  <a:schemeClr val="bg1"/>
                </a:solidFill>
                <a:latin typeface="+mj-lt"/>
              </a:rPr>
              <a:t>: Three ways to import specimen occurrence records into a manuscript</a:t>
            </a:r>
            <a:endParaRPr lang="bg-BG" altLang="en-US" sz="3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5879"/>
            <a:ext cx="9144000" cy="5572121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2833575" y="1699715"/>
            <a:ext cx="381175" cy="356415"/>
          </a:xfrm>
          <a:prstGeom prst="straightConnector1">
            <a:avLst/>
          </a:prstGeom>
          <a:ln w="63500" cap="rnd">
            <a:solidFill>
              <a:srgbClr val="C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7008253" y="2007957"/>
            <a:ext cx="325849" cy="407379"/>
          </a:xfrm>
          <a:prstGeom prst="straightConnector1">
            <a:avLst/>
          </a:prstGeom>
          <a:ln w="63500" cap="rnd">
            <a:solidFill>
              <a:srgbClr val="C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365655" y="3932205"/>
            <a:ext cx="408948" cy="305424"/>
          </a:xfrm>
          <a:prstGeom prst="straightConnector1">
            <a:avLst/>
          </a:prstGeom>
          <a:ln w="63500" cap="rnd">
            <a:solidFill>
              <a:srgbClr val="C0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294828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1211293"/>
          </a:xfrm>
          <a:prstGeom prst="rect">
            <a:avLst/>
          </a:prstGeom>
          <a:solidFill>
            <a:srgbClr val="1115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" y="137534"/>
            <a:ext cx="9144000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3800"/>
              </a:lnSpc>
              <a:defRPr/>
            </a:pPr>
            <a:r>
              <a:rPr lang="en-US" sz="3800" dirty="0">
                <a:solidFill>
                  <a:srgbClr val="FFC000"/>
                </a:solidFill>
                <a:latin typeface="+mj-lt"/>
                <a:ea typeface="ＭＳ Ｐゴシック" charset="0"/>
                <a:cs typeface="ＭＳ Ｐゴシック" charset="0"/>
              </a:rPr>
              <a:t>Step 3: 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Import from </a:t>
            </a:r>
            <a:r>
              <a:rPr lang="en-US" sz="3800" dirty="0" err="1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iDigBio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 (or GBIF, or BOLD, or </a:t>
            </a:r>
            <a:r>
              <a:rPr lang="en-US" sz="3800" dirty="0" err="1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PlutoF</a:t>
            </a:r>
            <a:r>
              <a:rPr lang="en-US" sz="3800" dirty="0">
                <a:solidFill>
                  <a:schemeClr val="bg1"/>
                </a:solidFill>
                <a:latin typeface="+mj-lt"/>
                <a:ea typeface="ＭＳ Ｐゴシック" charset="0"/>
                <a:cs typeface="ＭＳ Ｐゴシック" charset="0"/>
              </a:rPr>
              <a:t>) using record ID(s)</a:t>
            </a:r>
          </a:p>
        </p:txBody>
      </p:sp>
      <p:pic>
        <p:nvPicPr>
          <p:cNvPr id="7" name="Picture 2" descr="http://arpha.pensoft.net/i/awttips/iDigBi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3133"/>
            <a:ext cx="9144000" cy="419597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2050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620</TotalTime>
  <Words>442</Words>
  <Application>Microsoft Office PowerPoint</Application>
  <PresentationFormat>On-screen Show (4:3)</PresentationFormat>
  <Paragraphs>70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MS PGothic</vt:lpstr>
      <vt:lpstr>MS PGothic</vt:lpstr>
      <vt:lpstr>Arial</vt:lpstr>
      <vt:lpstr>Calibri</vt:lpstr>
      <vt:lpstr>Calibri Light</vt:lpstr>
      <vt:lpstr>Verdana</vt:lpstr>
      <vt:lpstr>Office Theme</vt:lpstr>
      <vt:lpstr> Online direct import of specimen records from iDigBio infrastructure into taxonomic manuscripts   </vt:lpstr>
      <vt:lpstr>Poll results</vt:lpstr>
      <vt:lpstr>Data deluge: We now sample more data than we can digest (analyze, publish &amp; use)</vt:lpstr>
      <vt:lpstr>PowerPoint Presentation</vt:lpstr>
      <vt:lpstr>PowerPoint Presentation</vt:lpstr>
      <vt:lpstr>Step 1: </vt:lpstr>
      <vt:lpstr>Step 1: </vt:lpstr>
      <vt:lpstr>PowerPoint Presentation</vt:lpstr>
      <vt:lpstr>PowerPoint Presentation</vt:lpstr>
      <vt:lpstr> </vt:lpstr>
      <vt:lpstr> 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Pensoft/ iDigBio Webinar</dc:title>
  <dc:creator>Viktor Senderov</dc:creator>
  <cp:lastModifiedBy>Viktor Senderov</cp:lastModifiedBy>
  <cp:revision>98</cp:revision>
  <dcterms:created xsi:type="dcterms:W3CDTF">2016-06-15T11:18:16Z</dcterms:created>
  <dcterms:modified xsi:type="dcterms:W3CDTF">2016-07-05T11:15:38Z</dcterms:modified>
</cp:coreProperties>
</file>

<file path=docProps/thumbnail.jpeg>
</file>